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4" r:id="rId2"/>
    <p:sldId id="262" r:id="rId3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28625" indent="-215900" algn="l" defTabSz="449263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644525" indent="-214313" algn="l" defTabSz="449263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860425" indent="-212725" algn="l" defTabSz="449263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076325" indent="-215900" algn="l" defTabSz="449263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pitchFamily="2" charset="2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6699"/>
    <a:srgbClr val="800000"/>
    <a:srgbClr val="FFCC00"/>
    <a:srgbClr val="0000CC"/>
    <a:srgbClr val="FFFF00"/>
    <a:srgbClr val="A50021"/>
    <a:srgbClr val="0066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508" autoAdjust="0"/>
    <p:restoredTop sz="94660"/>
  </p:normalViewPr>
  <p:slideViewPr>
    <p:cSldViewPr>
      <p:cViewPr varScale="1">
        <p:scale>
          <a:sx n="67" d="100"/>
          <a:sy n="67" d="100"/>
        </p:scale>
        <p:origin x="-106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76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281488" y="0"/>
            <a:ext cx="3276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>
              <a:defRPr sz="1200"/>
            </a:lvl1pPr>
          </a:lstStyle>
          <a:p>
            <a:pPr>
              <a:defRPr/>
            </a:pPr>
            <a:fld id="{317D0EB4-8A6E-4583-81CC-81D0513ED9C5}" type="datetimeFigureOut">
              <a:rPr lang="it-IT"/>
              <a:pPr>
                <a:defRPr/>
              </a:pPr>
              <a:t>27/01/2016</a:t>
            </a:fld>
            <a:endParaRPr lang="it-IT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155238"/>
            <a:ext cx="32766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81488" y="10155238"/>
            <a:ext cx="327660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>
              <a:defRPr sz="1200"/>
            </a:lvl1pPr>
          </a:lstStyle>
          <a:p>
            <a:pPr>
              <a:defRPr/>
            </a:pPr>
            <a:fld id="{03757487-C742-47B3-AA2E-8D0089C60A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53252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29187" cy="3695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1287" cy="4102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94550" y="555625"/>
            <a:ext cx="2149475" cy="63039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41363" y="555625"/>
            <a:ext cx="6300787" cy="63039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olo, contenut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1363" y="555625"/>
            <a:ext cx="8602662" cy="12573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4337" cy="47577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118100" y="2101850"/>
            <a:ext cx="4225925" cy="47577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741363" y="555625"/>
            <a:ext cx="8602662" cy="6303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1363" y="555625"/>
            <a:ext cx="8602662" cy="12573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741363" y="2101850"/>
            <a:ext cx="4224337" cy="47577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5925" cy="47577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olo, contenuto 2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1363" y="555625"/>
            <a:ext cx="8602662" cy="12573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741363" y="2101850"/>
            <a:ext cx="4224337" cy="23018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741363" y="4556125"/>
            <a:ext cx="4224337" cy="23034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>
          <a:xfrm>
            <a:off x="5118100" y="2101850"/>
            <a:ext cx="4225925" cy="47577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olo e testo sopr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1363" y="555625"/>
            <a:ext cx="8602662" cy="12573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741363" y="2101850"/>
            <a:ext cx="8602662" cy="23018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41363" y="4556125"/>
            <a:ext cx="8602662" cy="23034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41363" y="2101850"/>
            <a:ext cx="4224337" cy="4757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5925" cy="4757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 noChangeArrowheads="1"/>
          </p:cNvSpPr>
          <p:nvPr/>
        </p:nvSpPr>
        <p:spPr bwMode="auto">
          <a:xfrm>
            <a:off x="404813" y="1893888"/>
            <a:ext cx="9674225" cy="5665787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36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1363" y="555625"/>
            <a:ext cx="8602662" cy="1257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363" y="2101850"/>
            <a:ext cx="8602662" cy="4757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0" y="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0" y="238125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0" y="1168400"/>
            <a:ext cx="180975" cy="917575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>
    <p:random/>
  </p:transition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 b="1">
          <a:solidFill>
            <a:srgbClr val="333333"/>
          </a:solidFill>
          <a:latin typeface="Arial" pitchFamily="34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 b="1">
          <a:solidFill>
            <a:srgbClr val="333333"/>
          </a:solidFill>
          <a:latin typeface="Arial" pitchFamily="34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 b="1">
          <a:solidFill>
            <a:srgbClr val="333333"/>
          </a:solidFill>
          <a:latin typeface="Arial" pitchFamily="34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 b="1">
          <a:solidFill>
            <a:srgbClr val="333333"/>
          </a:solidFill>
          <a:latin typeface="Arial" pitchFamily="34" charset="0"/>
        </a:defRPr>
      </a:lvl5pPr>
      <a:lvl6pPr marL="4572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 b="1">
          <a:solidFill>
            <a:srgbClr val="333333"/>
          </a:solidFill>
          <a:latin typeface="Arial" pitchFamily="34" charset="0"/>
        </a:defRPr>
      </a:lvl6pPr>
      <a:lvl7pPr marL="9144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 b="1">
          <a:solidFill>
            <a:srgbClr val="333333"/>
          </a:solidFill>
          <a:latin typeface="Arial" pitchFamily="34" charset="0"/>
        </a:defRPr>
      </a:lvl7pPr>
      <a:lvl8pPr marL="1371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 b="1">
          <a:solidFill>
            <a:srgbClr val="333333"/>
          </a:solidFill>
          <a:latin typeface="Arial" pitchFamily="34" charset="0"/>
        </a:defRPr>
      </a:lvl8pPr>
      <a:lvl9pPr marL="18288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 b="1">
          <a:solidFill>
            <a:srgbClr val="333333"/>
          </a:solidFill>
          <a:latin typeface="Arial" pitchFamily="34" charset="0"/>
        </a:defRPr>
      </a:lvl9pPr>
    </p:titleStyle>
    <p:bodyStyle>
      <a:lvl1pPr marL="428625" indent="-32385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E594D"/>
        </a:buClr>
        <a:buSzPct val="45000"/>
        <a:buFont typeface="Wingdings" pitchFamily="2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60425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itchFamily="18" charset="2"/>
        <a:buChar char=""/>
        <a:defRPr sz="2800">
          <a:solidFill>
            <a:srgbClr val="000000"/>
          </a:solidFill>
          <a:latin typeface="+mn-lt"/>
        </a:defRPr>
      </a:lvl2pPr>
      <a:lvl3pPr marL="1292225" indent="-214313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+mn-lt"/>
        </a:defRPr>
      </a:lvl3pPr>
      <a:lvl4pPr marL="1724025" indent="-212725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+mn-lt"/>
        </a:defRPr>
      </a:lvl4pPr>
      <a:lvl5pPr marL="2155825" indent="-214313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5pPr>
      <a:lvl6pPr marL="2613025" indent="-214313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6pPr>
      <a:lvl7pPr marL="3070225" indent="-214313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7pPr>
      <a:lvl8pPr marL="3527425" indent="-214313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8pPr>
      <a:lvl9pPr marL="3984625" indent="-214313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title"/>
          </p:nvPr>
        </p:nvSpPr>
        <p:spPr>
          <a:xfrm>
            <a:off x="719138" y="179388"/>
            <a:ext cx="8858250" cy="1439862"/>
          </a:xfrm>
          <a:solidFill>
            <a:srgbClr val="006699"/>
          </a:solidFill>
        </p:spPr>
        <p:txBody>
          <a:bodyPr/>
          <a:lstStyle/>
          <a:p>
            <a:r>
              <a:rPr lang="it-IT" sz="5400" smtClean="0">
                <a:solidFill>
                  <a:srgbClr val="800000"/>
                </a:solidFill>
              </a:rPr>
              <a:t/>
            </a:r>
            <a:br>
              <a:rPr lang="it-IT" sz="5400" smtClean="0">
                <a:solidFill>
                  <a:srgbClr val="800000"/>
                </a:solidFill>
              </a:rPr>
            </a:br>
            <a:r>
              <a:rPr lang="it-IT" sz="5400" smtClean="0">
                <a:solidFill>
                  <a:schemeClr val="bg1"/>
                </a:solidFill>
              </a:rPr>
              <a:t>SPECIALE SANT’AGATA</a:t>
            </a:r>
            <a:r>
              <a:rPr lang="it-IT" sz="5400" smtClean="0">
                <a:solidFill>
                  <a:srgbClr val="800000"/>
                </a:solidFill>
              </a:rPr>
              <a:t/>
            </a:r>
            <a:br>
              <a:rPr lang="it-IT" sz="5400" smtClean="0">
                <a:solidFill>
                  <a:srgbClr val="800000"/>
                </a:solidFill>
              </a:rPr>
            </a:br>
            <a:endParaRPr lang="it-IT" sz="5200" smtClean="0">
              <a:solidFill>
                <a:schemeClr val="bg1"/>
              </a:solidFill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879725" y="6516688"/>
            <a:ext cx="4373563" cy="794064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 dirty="0" smtClean="0"/>
              <a:t>Arcidiocesi di Catania</a:t>
            </a:r>
          </a:p>
          <a:p>
            <a:pPr algn="ctr"/>
            <a:r>
              <a:rPr lang="it-IT" b="1" dirty="0" smtClean="0"/>
              <a:t>Ufficio per la Pastorale</a:t>
            </a:r>
            <a:endParaRPr lang="it-IT" b="1" dirty="0"/>
          </a:p>
        </p:txBody>
      </p:sp>
      <p:pic>
        <p:nvPicPr>
          <p:cNvPr id="2052" name="Picture 8" descr="P204009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3825" y="2555875"/>
            <a:ext cx="4824413" cy="369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719138" y="3492500"/>
            <a:ext cx="1749425" cy="2525713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b="1"/>
              <a:t>Gli “Atti”</a:t>
            </a:r>
          </a:p>
          <a:p>
            <a:pPr algn="ctr"/>
            <a:r>
              <a:rPr lang="it-IT" b="1"/>
              <a:t>Il culto</a:t>
            </a:r>
          </a:p>
          <a:p>
            <a:pPr algn="ctr"/>
            <a:r>
              <a:rPr lang="it-IT" b="1"/>
              <a:t>Il velo</a:t>
            </a:r>
          </a:p>
          <a:p>
            <a:pPr algn="ctr"/>
            <a:r>
              <a:rPr lang="it-IT" b="1"/>
              <a:t>La tavoletta</a:t>
            </a:r>
          </a:p>
          <a:p>
            <a:pPr algn="ctr"/>
            <a:r>
              <a:rPr lang="it-IT" b="1"/>
              <a:t>L’esilio</a:t>
            </a:r>
          </a:p>
          <a:p>
            <a:pPr algn="ctr"/>
            <a:r>
              <a:rPr lang="it-IT" b="1"/>
              <a:t>Federico II</a:t>
            </a:r>
          </a:p>
          <a:p>
            <a:pPr algn="ctr"/>
            <a:r>
              <a:rPr lang="it-IT" b="1"/>
              <a:t>Santi e Papi</a:t>
            </a:r>
          </a:p>
        </p:txBody>
      </p:sp>
      <p:sp>
        <p:nvSpPr>
          <p:cNvPr id="2054" name="Text Box 11"/>
          <p:cNvSpPr txBox="1">
            <a:spLocks noChangeArrowheads="1"/>
          </p:cNvSpPr>
          <p:nvPr/>
        </p:nvSpPr>
        <p:spPr bwMode="auto">
          <a:xfrm>
            <a:off x="7920038" y="3419475"/>
            <a:ext cx="1728787" cy="2409825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/>
              <a:t>La storia</a:t>
            </a:r>
          </a:p>
          <a:p>
            <a:pPr algn="ctr"/>
            <a:r>
              <a:rPr lang="it-IT" sz="3200" b="1"/>
              <a:t>separata</a:t>
            </a:r>
          </a:p>
          <a:p>
            <a:pPr algn="ctr"/>
            <a:r>
              <a:rPr lang="it-IT" sz="3200" b="1"/>
              <a:t>dalla leggenda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792163" y="250825"/>
            <a:ext cx="8602662" cy="1257300"/>
          </a:xfrm>
        </p:spPr>
        <p:txBody>
          <a:bodyPr/>
          <a:lstStyle/>
          <a:p>
            <a:r>
              <a:rPr lang="it-IT" smtClean="0">
                <a:solidFill>
                  <a:schemeClr val="accent1"/>
                </a:solidFill>
              </a:rPr>
              <a:t>- Alcuni giorni dopo -</a:t>
            </a:r>
            <a:br>
              <a:rPr lang="it-IT" smtClean="0">
                <a:solidFill>
                  <a:schemeClr val="accent1"/>
                </a:solidFill>
              </a:rPr>
            </a:br>
            <a:r>
              <a:rPr lang="it-IT" smtClean="0">
                <a:solidFill>
                  <a:schemeClr val="accent1"/>
                </a:solidFill>
              </a:rPr>
              <a:t>5 febbraio dell’anno 251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464050" y="1979613"/>
            <a:ext cx="5616575" cy="5580062"/>
          </a:xfrm>
          <a:solidFill>
            <a:srgbClr val="006699"/>
          </a:solidFill>
        </p:spPr>
        <p:txBody>
          <a:bodyPr/>
          <a:lstStyle/>
          <a:p>
            <a:pPr>
              <a:lnSpc>
                <a:spcPct val="83000"/>
              </a:lnSpc>
              <a:buClr>
                <a:schemeClr val="bg1"/>
              </a:buClr>
              <a:buFont typeface="Wingdings" pitchFamily="2" charset="2"/>
              <a:buChar char="l"/>
            </a:pPr>
            <a:r>
              <a:rPr lang="it-IT" sz="2800" b="1" i="1" smtClean="0">
                <a:solidFill>
                  <a:schemeClr val="bg1"/>
                </a:solidFill>
              </a:rPr>
              <a:t>Quinziano, ordina che venga riportata in tribunale, per tentare ancora una volta di convincerla a rinunciare alla sua fede cristiana. </a:t>
            </a:r>
          </a:p>
          <a:p>
            <a:pPr>
              <a:lnSpc>
                <a:spcPct val="83000"/>
              </a:lnSpc>
              <a:buClr>
                <a:schemeClr val="bg1"/>
              </a:buClr>
              <a:buFont typeface="Wingdings" pitchFamily="2" charset="2"/>
              <a:buChar char="l"/>
            </a:pPr>
            <a:r>
              <a:rPr lang="it-IT" sz="2800" b="1" i="1" smtClean="0">
                <a:solidFill>
                  <a:schemeClr val="bg1"/>
                </a:solidFill>
              </a:rPr>
              <a:t>Agata rispose:  “Io confesso Cristo con le labbra, e non smetto mai di invocarlo con il cuore”.</a:t>
            </a:r>
          </a:p>
          <a:p>
            <a:pPr>
              <a:lnSpc>
                <a:spcPct val="83000"/>
              </a:lnSpc>
              <a:buClr>
                <a:schemeClr val="bg1"/>
              </a:buClr>
              <a:buFont typeface="Wingdings" pitchFamily="2" charset="2"/>
              <a:buChar char="l"/>
            </a:pPr>
            <a:r>
              <a:rPr lang="it-IT" sz="2800" b="1" i="1" smtClean="0">
                <a:solidFill>
                  <a:schemeClr val="bg1"/>
                </a:solidFill>
              </a:rPr>
              <a:t>Così, avendo rinunciato ad accogliere la religione imperiale, Agata, viene condannata a morire bruciata lo stesso giorno, 5 febbraio.</a:t>
            </a:r>
          </a:p>
        </p:txBody>
      </p:sp>
      <p:pic>
        <p:nvPicPr>
          <p:cNvPr id="53257" name="Picture 9" descr="affresco_G__Baron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31800" y="1979613"/>
            <a:ext cx="3930650" cy="5400675"/>
          </a:xfr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4810</TotalTime>
  <Words>101</Words>
  <Application>Microsoft Office PowerPoint</Application>
  <PresentationFormat>Personalizzato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Struttura predefinita</vt:lpstr>
      <vt:lpstr> SPECIALE SANT’AGATA </vt:lpstr>
      <vt:lpstr>- Alcuni giorni dopo - 5 febbraio dell’anno 251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Speciale s.Agata 2011</dc:title>
  <dc:subject>Catechesi</dc:subject>
  <dc:creator>Filippo Anfuso</dc:creator>
  <cp:lastModifiedBy>Filippo</cp:lastModifiedBy>
  <cp:revision>1529</cp:revision>
  <dcterms:modified xsi:type="dcterms:W3CDTF">2016-01-27T10:26:21Z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ilippo Anfuso">
    <vt:lpwstr>Catechesi</vt:lpwstr>
  </property>
</Properties>
</file>